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6"/>
  </p:notesMasterIdLst>
  <p:sldIdLst>
    <p:sldId id="289" r:id="rId3"/>
    <p:sldId id="299" r:id="rId4"/>
    <p:sldId id="267" r:id="rId5"/>
    <p:sldId id="266" r:id="rId6"/>
    <p:sldId id="257" r:id="rId7"/>
    <p:sldId id="290" r:id="rId8"/>
    <p:sldId id="294" r:id="rId9"/>
    <p:sldId id="297" r:id="rId10"/>
    <p:sldId id="298" r:id="rId11"/>
    <p:sldId id="301" r:id="rId12"/>
    <p:sldId id="302" r:id="rId13"/>
    <p:sldId id="271" r:id="rId14"/>
    <p:sldId id="280" r:id="rId15"/>
    <p:sldId id="291" r:id="rId16"/>
    <p:sldId id="270" r:id="rId17"/>
    <p:sldId id="303" r:id="rId18"/>
    <p:sldId id="276" r:id="rId19"/>
    <p:sldId id="273" r:id="rId20"/>
    <p:sldId id="304" r:id="rId21"/>
    <p:sldId id="305" r:id="rId22"/>
    <p:sldId id="308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292" r:id="rId31"/>
    <p:sldId id="272" r:id="rId32"/>
    <p:sldId id="306" r:id="rId33"/>
    <p:sldId id="307" r:id="rId34"/>
    <p:sldId id="29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299"/>
            <p14:sldId id="267"/>
            <p14:sldId id="266"/>
            <p14:sldId id="257"/>
            <p14:sldId id="290"/>
          </p14:sldIdLst>
        </p14:section>
        <p14:section name="使用技巧" id="{6FE33AF1-5061-41A8-B0E8-B7E8D44B372F}">
          <p14:sldIdLst>
            <p14:sldId id="294"/>
            <p14:sldId id="297"/>
            <p14:sldId id="298"/>
            <p14:sldId id="301"/>
            <p14:sldId id="302"/>
            <p14:sldId id="271"/>
            <p14:sldId id="280"/>
            <p14:sldId id="291"/>
            <p14:sldId id="270"/>
            <p14:sldId id="303"/>
            <p14:sldId id="276"/>
            <p14:sldId id="273"/>
            <p14:sldId id="304"/>
            <p14:sldId id="305"/>
            <p14:sldId id="308"/>
            <p14:sldId id="318"/>
            <p14:sldId id="317"/>
            <p14:sldId id="316"/>
            <p14:sldId id="315"/>
            <p14:sldId id="314"/>
            <p14:sldId id="313"/>
            <p14:sldId id="312"/>
            <p14:sldId id="292"/>
            <p14:sldId id="272"/>
            <p14:sldId id="306"/>
            <p14:sldId id="307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 cstate="print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 cstate="print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 cstate="print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34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6.svg"/><Relationship Id="rId4" Type="http://schemas.openxmlformats.org/officeDocument/2006/relationships/image" Target="../media/image40.png"/><Relationship Id="rId9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4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Oneworld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6572" y="3976914"/>
            <a:ext cx="3686628" cy="707886"/>
          </a:xfrm>
        </p:spPr>
        <p:txBody>
          <a:bodyPr/>
          <a:lstStyle/>
          <a:p>
            <a:r>
              <a:rPr lang="zh-CN" altLang="en-US" sz="2000" dirty="0" smtClean="0"/>
              <a:t>组长：冯钢果 </a:t>
            </a:r>
            <a:endParaRPr lang="en-US" altLang="zh-CN" sz="2000" dirty="0" smtClean="0"/>
          </a:p>
          <a:p>
            <a:r>
              <a:rPr lang="zh-CN" altLang="en-US" sz="2000" dirty="0" smtClean="0"/>
              <a:t>           组员：唐标、郑佳浩</a:t>
            </a:r>
            <a:endParaRPr lang="af-ZA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50%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1622323"/>
            <a:ext cx="9020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功能性需求</a:t>
            </a:r>
            <a:endParaRPr lang="en-US" altLang="zh-CN" sz="2400" b="1" dirty="0" smtClean="0"/>
          </a:p>
          <a:p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登录</a:t>
            </a:r>
            <a:r>
              <a:rPr lang="zh-CN" altLang="en-US" dirty="0">
                <a:solidFill>
                  <a:srgbClr val="FF0000"/>
                </a:solidFill>
              </a:rPr>
              <a:t>、注册</a:t>
            </a:r>
            <a:r>
              <a:rPr lang="zh-CN" altLang="en-US" dirty="0"/>
              <a:t>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拍照</a:t>
            </a:r>
            <a:r>
              <a:rPr lang="zh-CN" altLang="en-US" dirty="0"/>
              <a:t>或从相册选择</a:t>
            </a:r>
            <a:r>
              <a:rPr lang="zh-CN" altLang="en-US" dirty="0">
                <a:solidFill>
                  <a:srgbClr val="FF0000"/>
                </a:solidFill>
              </a:rPr>
              <a:t>植物图片识别</a:t>
            </a:r>
            <a:r>
              <a:rPr lang="zh-CN" altLang="en-US" dirty="0"/>
              <a:t>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查看</a:t>
            </a:r>
            <a:r>
              <a:rPr lang="zh-CN" altLang="en-US" dirty="0">
                <a:solidFill>
                  <a:srgbClr val="FF0000"/>
                </a:solidFill>
              </a:rPr>
              <a:t>文章</a:t>
            </a:r>
            <a:r>
              <a:rPr lang="zh-CN" altLang="en-US" dirty="0"/>
              <a:t>及详情功能；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查看</a:t>
            </a:r>
            <a:r>
              <a:rPr lang="zh-CN" altLang="en-US" dirty="0">
                <a:solidFill>
                  <a:srgbClr val="FF0000"/>
                </a:solidFill>
              </a:rPr>
              <a:t>贴子</a:t>
            </a:r>
            <a:r>
              <a:rPr lang="zh-CN" altLang="en-US" dirty="0"/>
              <a:t>及详情功能；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查看</a:t>
            </a:r>
            <a:r>
              <a:rPr lang="zh-CN" altLang="en-US" dirty="0">
                <a:solidFill>
                  <a:srgbClr val="FF0000"/>
                </a:solidFill>
              </a:rPr>
              <a:t>精品展览</a:t>
            </a:r>
            <a:r>
              <a:rPr lang="zh-CN" altLang="en-US" dirty="0"/>
              <a:t>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r>
              <a:rPr lang="zh-CN" altLang="en-US" dirty="0"/>
              <a:t>并查看详情功能；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热点</a:t>
            </a:r>
            <a:r>
              <a:rPr lang="zh-CN" altLang="en-US" dirty="0"/>
              <a:t>展示</a:t>
            </a:r>
            <a:r>
              <a:rPr lang="zh-CN" altLang="en-US" dirty="0" smtClean="0"/>
              <a:t>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234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50%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1622323"/>
            <a:ext cx="90208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非功能性需求</a:t>
            </a:r>
            <a:endParaRPr lang="en-US" altLang="zh-CN" sz="2400" b="1" dirty="0" smtClean="0"/>
          </a:p>
          <a:p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界面</a:t>
            </a:r>
            <a:r>
              <a:rPr lang="zh-CN" altLang="en-US" dirty="0">
                <a:solidFill>
                  <a:srgbClr val="FF0000"/>
                </a:solidFill>
              </a:rPr>
              <a:t>美观</a:t>
            </a:r>
            <a:r>
              <a:rPr lang="zh-CN" altLang="en-US" dirty="0"/>
              <a:t>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</a:t>
            </a:r>
            <a:r>
              <a:rPr lang="zh-CN" altLang="en-US" dirty="0">
                <a:solidFill>
                  <a:srgbClr val="FF0000"/>
                </a:solidFill>
              </a:rPr>
              <a:t>易用</a:t>
            </a:r>
            <a:r>
              <a:rPr lang="zh-CN" altLang="en-US" dirty="0"/>
              <a:t>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</a:t>
            </a:r>
            <a:r>
              <a:rPr lang="zh-CN" altLang="en-US" dirty="0">
                <a:solidFill>
                  <a:srgbClr val="FF0000"/>
                </a:solidFill>
              </a:rPr>
              <a:t>安全</a:t>
            </a:r>
            <a:r>
              <a:rPr lang="zh-CN" altLang="en-US" dirty="0"/>
              <a:t>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</a:t>
            </a:r>
            <a:r>
              <a:rPr lang="zh-CN" altLang="en-US" dirty="0"/>
              <a:t>易于</a:t>
            </a:r>
            <a:r>
              <a:rPr lang="zh-CN" altLang="en-US" dirty="0">
                <a:solidFill>
                  <a:srgbClr val="FF0000"/>
                </a:solidFill>
              </a:rPr>
              <a:t>测试维护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537241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用户功能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2FC8D3-12A1-4170-AC35-B561B0B7DA76}"/>
              </a:ext>
            </a:extLst>
          </p:cNvPr>
          <p:cNvSpPr/>
          <p:nvPr/>
        </p:nvSpPr>
        <p:spPr>
          <a:xfrm>
            <a:off x="101192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96E89D-C2E2-41D4-9354-070372EA5882}"/>
              </a:ext>
            </a:extLst>
          </p:cNvPr>
          <p:cNvSpPr/>
          <p:nvPr/>
        </p:nvSpPr>
        <p:spPr>
          <a:xfrm>
            <a:off x="3655256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AC0EE48-51CD-4660-ACF5-5496CB177EAD}"/>
              </a:ext>
            </a:extLst>
          </p:cNvPr>
          <p:cNvSpPr/>
          <p:nvPr/>
        </p:nvSpPr>
        <p:spPr>
          <a:xfrm>
            <a:off x="629405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CA3D69-CEC3-4E7B-800E-1AA96C5D4E44}"/>
              </a:ext>
            </a:extLst>
          </p:cNvPr>
          <p:cNvSpPr/>
          <p:nvPr/>
        </p:nvSpPr>
        <p:spPr>
          <a:xfrm>
            <a:off x="8932853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0AF3A6-5189-412E-AEF1-5FA9C7F47D10}"/>
              </a:ext>
            </a:extLst>
          </p:cNvPr>
          <p:cNvSpPr/>
          <p:nvPr/>
        </p:nvSpPr>
        <p:spPr>
          <a:xfrm>
            <a:off x="1163296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用户注册时需要填写手机号，用户名，密码进行注册。注册后即可登录。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2C813-CF66-4B22-AD5C-06EB122AC70A}"/>
              </a:ext>
            </a:extLst>
          </p:cNvPr>
          <p:cNvSpPr txBox="1"/>
          <p:nvPr/>
        </p:nvSpPr>
        <p:spPr>
          <a:xfrm>
            <a:off x="1530242" y="3477076"/>
            <a:ext cx="12105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登录注册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4D39EC19-E47B-4805-B186-A9010DEA4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536" y="1812818"/>
            <a:ext cx="718000" cy="804026"/>
          </a:xfrm>
          <a:prstGeom prst="rect">
            <a:avLst/>
          </a:prstGeom>
        </p:spPr>
      </p:pic>
      <p:pic>
        <p:nvPicPr>
          <p:cNvPr id="13" name="图形 12" descr="投影仪屏幕">
            <a:extLst>
              <a:ext uri="{FF2B5EF4-FFF2-40B4-BE49-F238E27FC236}">
                <a16:creationId xmlns:a16="http://schemas.microsoft.com/office/drawing/2014/main" id="{0115C2FA-4366-46B1-8630-3925AFF35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2942" y="1841347"/>
            <a:ext cx="667046" cy="746967"/>
          </a:xfrm>
          <a:prstGeom prst="rect">
            <a:avLst/>
          </a:prstGeom>
        </p:spPr>
      </p:pic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01B4855C-1F1D-44AE-A6AC-B2311F003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136" y="1906062"/>
            <a:ext cx="551464" cy="617538"/>
          </a:xfrm>
          <a:prstGeom prst="rect">
            <a:avLst/>
          </a:prstGeom>
        </p:spPr>
      </p:pic>
      <p:pic>
        <p:nvPicPr>
          <p:cNvPr id="15" name="图形 14" descr="处理器">
            <a:extLst>
              <a:ext uri="{FF2B5EF4-FFF2-40B4-BE49-F238E27FC236}">
                <a16:creationId xmlns:a16="http://schemas.microsoft.com/office/drawing/2014/main" id="{F03929D1-8667-4CA3-AB83-4939CAEDA1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143" y="1841347"/>
            <a:ext cx="667046" cy="74696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8ED6F3-B8A2-4BDB-83B4-F2FDF188B2FE}"/>
              </a:ext>
            </a:extLst>
          </p:cNvPr>
          <p:cNvSpPr/>
          <p:nvPr/>
        </p:nvSpPr>
        <p:spPr>
          <a:xfrm>
            <a:off x="103063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F12129-51BB-4401-A7F1-B647CC1C5E20}"/>
              </a:ext>
            </a:extLst>
          </p:cNvPr>
          <p:cNvSpPr txBox="1"/>
          <p:nvPr/>
        </p:nvSpPr>
        <p:spPr>
          <a:xfrm>
            <a:off x="187168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4A99A-33D6-4286-A9A8-2819404CEE3D}"/>
              </a:ext>
            </a:extLst>
          </p:cNvPr>
          <p:cNvSpPr/>
          <p:nvPr/>
        </p:nvSpPr>
        <p:spPr>
          <a:xfrm>
            <a:off x="3655256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DF9C9C-4D65-43E1-BD5E-E80BBA29C321}"/>
              </a:ext>
            </a:extLst>
          </p:cNvPr>
          <p:cNvSpPr txBox="1"/>
          <p:nvPr/>
        </p:nvSpPr>
        <p:spPr>
          <a:xfrm>
            <a:off x="4515013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CB9BE8-23DF-4413-A84F-C6D5FC50086E}"/>
              </a:ext>
            </a:extLst>
          </p:cNvPr>
          <p:cNvSpPr/>
          <p:nvPr/>
        </p:nvSpPr>
        <p:spPr>
          <a:xfrm>
            <a:off x="8932853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86B42-5A83-414C-B9DA-027F8F030D38}"/>
              </a:ext>
            </a:extLst>
          </p:cNvPr>
          <p:cNvSpPr txBox="1"/>
          <p:nvPr/>
        </p:nvSpPr>
        <p:spPr>
          <a:xfrm>
            <a:off x="9792610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341B5A-A82A-4B46-8865-38E502C4AC88}"/>
              </a:ext>
            </a:extLst>
          </p:cNvPr>
          <p:cNvSpPr/>
          <p:nvPr/>
        </p:nvSpPr>
        <p:spPr>
          <a:xfrm>
            <a:off x="3806628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在这一页面用户可以查看由系统推送的内容，可以查找自己感兴趣的内容。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932A28-53E2-4752-8D97-743C32DB991F}"/>
              </a:ext>
            </a:extLst>
          </p:cNvPr>
          <p:cNvSpPr txBox="1"/>
          <p:nvPr/>
        </p:nvSpPr>
        <p:spPr>
          <a:xfrm>
            <a:off x="4430055" y="3477076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花间</a:t>
            </a:r>
            <a:endParaRPr lang="zh-CN" altLang="en-US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4ACAD1-2D5D-4FFC-B1A8-8B9CDB9C99C5}"/>
              </a:ext>
            </a:extLst>
          </p:cNvPr>
          <p:cNvSpPr/>
          <p:nvPr/>
        </p:nvSpPr>
        <p:spPr>
          <a:xfrm>
            <a:off x="6445426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在这一页面用户可以查看由其他用户上传的植物壁纸，以及所附带的好句。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A094B4-019B-4297-B2C5-F398BE3AD09F}"/>
              </a:ext>
            </a:extLst>
          </p:cNvPr>
          <p:cNvSpPr txBox="1"/>
          <p:nvPr/>
        </p:nvSpPr>
        <p:spPr>
          <a:xfrm>
            <a:off x="7068853" y="3477076"/>
            <a:ext cx="6976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花展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0C1583-AEE5-49AE-9228-942FA93ACB38}"/>
              </a:ext>
            </a:extLst>
          </p:cNvPr>
          <p:cNvSpPr/>
          <p:nvPr/>
        </p:nvSpPr>
        <p:spPr>
          <a:xfrm>
            <a:off x="9084225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该功能可以通过拍摄周围的植物在软件中查出该植物的信息。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E4B1B7-F63A-47C3-841E-CD736FF2DBD5}"/>
              </a:ext>
            </a:extLst>
          </p:cNvPr>
          <p:cNvSpPr txBox="1"/>
          <p:nvPr/>
        </p:nvSpPr>
        <p:spPr>
          <a:xfrm>
            <a:off x="9707652" y="3477076"/>
            <a:ext cx="6976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拍照</a:t>
            </a:r>
            <a:endParaRPr lang="zh-CN" altLang="en-US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7A9D1A-D0A8-4584-AD50-BA400E298BC4}"/>
              </a:ext>
            </a:extLst>
          </p:cNvPr>
          <p:cNvSpPr/>
          <p:nvPr/>
        </p:nvSpPr>
        <p:spPr>
          <a:xfrm>
            <a:off x="631276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E5404F-31BA-4465-885D-1A814EBE1B0F}"/>
              </a:ext>
            </a:extLst>
          </p:cNvPr>
          <p:cNvSpPr txBox="1"/>
          <p:nvPr/>
        </p:nvSpPr>
        <p:spPr>
          <a:xfrm>
            <a:off x="715381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9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概要设计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209368" y="1740310"/>
            <a:ext cx="8259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服务器和客户端</a:t>
            </a:r>
            <a:r>
              <a:rPr lang="zh-CN" altLang="en-US" sz="2400" b="1" dirty="0" smtClean="0"/>
              <a:t>框架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dirty="0"/>
              <a:t>(1) </a:t>
            </a:r>
            <a:r>
              <a:rPr lang="zh-CN" altLang="en-US" dirty="0"/>
              <a:t>服务器端：</a:t>
            </a:r>
            <a:r>
              <a:rPr lang="en-US" altLang="zh-CN" dirty="0">
                <a:solidFill>
                  <a:srgbClr val="FF0000"/>
                </a:solidFill>
              </a:rPr>
              <a:t>Spring boot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客户端：</a:t>
            </a:r>
            <a:r>
              <a:rPr lang="en-US" altLang="zh-CN" dirty="0">
                <a:solidFill>
                  <a:srgbClr val="FF0000"/>
                </a:solidFill>
              </a:rPr>
              <a:t>MVVM</a:t>
            </a:r>
            <a:r>
              <a:rPr lang="en-US" altLang="zh-CN" dirty="0"/>
              <a:t> + </a:t>
            </a:r>
            <a:r>
              <a:rPr lang="en-US" altLang="zh-CN" dirty="0" err="1"/>
              <a:t>RxJava</a:t>
            </a:r>
            <a:r>
              <a:rPr lang="en-US" altLang="zh-CN" dirty="0"/>
              <a:t> + Room + </a:t>
            </a:r>
            <a:r>
              <a:rPr lang="en-US" altLang="zh-CN" dirty="0" err="1"/>
              <a:t>LiveData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pic>
        <p:nvPicPr>
          <p:cNvPr id="1026" name="Picture 2" descr="https://bkimg.cdn.bcebos.com/pic/e61190ef76c6a7efe4baffc3fdfaaf51f2de66b2@wm_1,g_7,k_d2F0ZXIvYmFpa2U4MA==,xp_5,yp_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20" y="3531479"/>
            <a:ext cx="6810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19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371" y="3283006"/>
            <a:ext cx="3294743" cy="707886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8EA2C5F-58EA-409A-B089-89A3EE0C9336}"/>
              </a:ext>
            </a:extLst>
          </p:cNvPr>
          <p:cNvSpPr/>
          <p:nvPr/>
        </p:nvSpPr>
        <p:spPr>
          <a:xfrm>
            <a:off x="758462" y="1353805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DC68331-F204-4619-9D7C-53BC9B14E1BF}"/>
              </a:ext>
            </a:extLst>
          </p:cNvPr>
          <p:cNvSpPr/>
          <p:nvPr/>
        </p:nvSpPr>
        <p:spPr>
          <a:xfrm>
            <a:off x="858382" y="4027019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0C7015-5157-48AF-988F-B79A69E357BD}"/>
              </a:ext>
            </a:extLst>
          </p:cNvPr>
          <p:cNvSpPr txBox="1"/>
          <p:nvPr/>
        </p:nvSpPr>
        <p:spPr>
          <a:xfrm>
            <a:off x="1264264" y="1700923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964B36-C385-4252-8067-BECA4AD80FB3}"/>
              </a:ext>
            </a:extLst>
          </p:cNvPr>
          <p:cNvSpPr txBox="1"/>
          <p:nvPr/>
        </p:nvSpPr>
        <p:spPr>
          <a:xfrm>
            <a:off x="1355231" y="4345067"/>
            <a:ext cx="768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</a:t>
            </a:r>
            <a:endParaRPr lang="zh-CN" altLang="en-US" sz="88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962E5D9-AEA0-4DDA-BD8E-65C12604428D}"/>
              </a:ext>
            </a:extLst>
          </p:cNvPr>
          <p:cNvSpPr/>
          <p:nvPr/>
        </p:nvSpPr>
        <p:spPr>
          <a:xfrm>
            <a:off x="3606282" y="1356486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4B4C0F0-4AF6-4A7A-A538-06ADB3284456}"/>
              </a:ext>
            </a:extLst>
          </p:cNvPr>
          <p:cNvSpPr/>
          <p:nvPr/>
        </p:nvSpPr>
        <p:spPr>
          <a:xfrm>
            <a:off x="3706202" y="4029700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8FE749-8AA4-40AD-9640-5C93958236EE}"/>
              </a:ext>
            </a:extLst>
          </p:cNvPr>
          <p:cNvSpPr txBox="1"/>
          <p:nvPr/>
        </p:nvSpPr>
        <p:spPr>
          <a:xfrm>
            <a:off x="4203052" y="1700923"/>
            <a:ext cx="7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View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011ECF-D2B9-4C76-B565-34185AB6EC86}"/>
              </a:ext>
            </a:extLst>
          </p:cNvPr>
          <p:cNvSpPr/>
          <p:nvPr/>
        </p:nvSpPr>
        <p:spPr>
          <a:xfrm>
            <a:off x="3907538" y="2265780"/>
            <a:ext cx="1529105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视图展示，包含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和部分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UI Controller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E78438-CE98-45EF-921C-FD09CABE2274}"/>
              </a:ext>
            </a:extLst>
          </p:cNvPr>
          <p:cNvSpPr txBox="1"/>
          <p:nvPr/>
        </p:nvSpPr>
        <p:spPr>
          <a:xfrm>
            <a:off x="4203052" y="4347748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</a:t>
            </a:r>
            <a:endParaRPr lang="zh-CN" altLang="en-US" sz="88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7D3A9B6-E0E1-47D6-84CB-4B0CD644BA0B}"/>
              </a:ext>
            </a:extLst>
          </p:cNvPr>
          <p:cNvSpPr/>
          <p:nvPr/>
        </p:nvSpPr>
        <p:spPr>
          <a:xfrm>
            <a:off x="6454102" y="1356486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C9BBB3F-EE8C-4DDE-B32F-C3264F785FC6}"/>
              </a:ext>
            </a:extLst>
          </p:cNvPr>
          <p:cNvSpPr/>
          <p:nvPr/>
        </p:nvSpPr>
        <p:spPr>
          <a:xfrm>
            <a:off x="6554022" y="4029700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F1C752-A874-4072-A20E-072C3710A210}"/>
              </a:ext>
            </a:extLst>
          </p:cNvPr>
          <p:cNvSpPr txBox="1"/>
          <p:nvPr/>
        </p:nvSpPr>
        <p:spPr>
          <a:xfrm>
            <a:off x="6959904" y="1703604"/>
            <a:ext cx="15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ViewModel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1ECFA3-3EA6-4361-B7F5-ECF977E32DDB}"/>
              </a:ext>
            </a:extLst>
          </p:cNvPr>
          <p:cNvSpPr/>
          <p:nvPr/>
        </p:nvSpPr>
        <p:spPr>
          <a:xfrm>
            <a:off x="6755358" y="2265780"/>
            <a:ext cx="15291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视图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适配器，用于处理视图层，并与</a:t>
            </a:r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交互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E8EEB7-4023-42C7-9B50-E135CFCFE066}"/>
              </a:ext>
            </a:extLst>
          </p:cNvPr>
          <p:cNvSpPr txBox="1"/>
          <p:nvPr/>
        </p:nvSpPr>
        <p:spPr>
          <a:xfrm>
            <a:off x="6581192" y="4347748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VM</a:t>
            </a:r>
            <a:endParaRPr lang="zh-CN" altLang="en-US" sz="88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5844D75-1E49-434A-ADD5-7B527D438DAB}"/>
              </a:ext>
            </a:extLst>
          </p:cNvPr>
          <p:cNvSpPr/>
          <p:nvPr/>
        </p:nvSpPr>
        <p:spPr>
          <a:xfrm>
            <a:off x="9301922" y="1353805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C4A03FB-B91D-4085-9AAE-B8F1B2FA7A02}"/>
              </a:ext>
            </a:extLst>
          </p:cNvPr>
          <p:cNvSpPr/>
          <p:nvPr/>
        </p:nvSpPr>
        <p:spPr>
          <a:xfrm>
            <a:off x="9401842" y="4027019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8E5243-A2B4-4D87-B8E4-5D6EE9B1AC50}"/>
              </a:ext>
            </a:extLst>
          </p:cNvPr>
          <p:cNvSpPr txBox="1"/>
          <p:nvPr/>
        </p:nvSpPr>
        <p:spPr>
          <a:xfrm>
            <a:off x="9807724" y="170092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Binder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FDAD2D-2EC3-4863-BB26-D4594F5091D2}"/>
              </a:ext>
            </a:extLst>
          </p:cNvPr>
          <p:cNvSpPr/>
          <p:nvPr/>
        </p:nvSpPr>
        <p:spPr>
          <a:xfrm>
            <a:off x="9603178" y="2263099"/>
            <a:ext cx="15291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双向绑定，用于数据改变时，更新视图，使用观察者模式实现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432FE6-14BA-4E3C-AA50-775136CE8903}"/>
              </a:ext>
            </a:extLst>
          </p:cNvPr>
          <p:cNvSpPr txBox="1"/>
          <p:nvPr/>
        </p:nvSpPr>
        <p:spPr>
          <a:xfrm>
            <a:off x="9898692" y="4345067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88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011ECF-D2B9-4C76-B565-34185AB6EC86}"/>
              </a:ext>
            </a:extLst>
          </p:cNvPr>
          <p:cNvSpPr/>
          <p:nvPr/>
        </p:nvSpPr>
        <p:spPr>
          <a:xfrm>
            <a:off x="1059717" y="2265780"/>
            <a:ext cx="15291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数据模型与持久化模型，将本地持久化和网络操作封装为</a:t>
            </a:r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13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en-US" altLang="zh-CN" dirty="0" smtClean="0"/>
              <a:t>MVVM</a:t>
            </a:r>
            <a:r>
              <a:rPr lang="zh-CN" altLang="en-US" dirty="0"/>
              <a:t>框架</a:t>
            </a:r>
            <a:endParaRPr lang="en-US" altLang="zh-CN" dirty="0"/>
          </a:p>
        </p:txBody>
      </p:sp>
      <p:pic>
        <p:nvPicPr>
          <p:cNvPr id="3074" name="Picture 2" descr="https://developer.android.google.cn/images/topic/libraries/architecture/viewmodel-replace-loa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390650"/>
            <a:ext cx="11056554" cy="46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6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9614E3-71C5-4C22-84AA-AE7C4DBADDED}"/>
              </a:ext>
            </a:extLst>
          </p:cNvPr>
          <p:cNvGrpSpPr/>
          <p:nvPr/>
        </p:nvGrpSpPr>
        <p:grpSpPr>
          <a:xfrm rot="8081364">
            <a:off x="3913870" y="1610496"/>
            <a:ext cx="4347484" cy="4327615"/>
            <a:chOff x="2824463" y="1276989"/>
            <a:chExt cx="4347484" cy="4327615"/>
          </a:xfrm>
          <a:solidFill>
            <a:schemeClr val="accent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20A080A-689E-4C93-9E08-B3B2A2C674E1}"/>
                </a:ext>
              </a:extLst>
            </p:cNvPr>
            <p:cNvSpPr/>
            <p:nvPr/>
          </p:nvSpPr>
          <p:spPr>
            <a:xfrm rot="2700000">
              <a:off x="391502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90F3E4-7347-43A6-99A9-69983A176032}"/>
                </a:ext>
              </a:extLst>
            </p:cNvPr>
            <p:cNvSpPr/>
            <p:nvPr/>
          </p:nvSpPr>
          <p:spPr>
            <a:xfrm>
              <a:off x="3918269" y="1276989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3D11502-1A5E-4B2A-8899-74BB9B98A430}"/>
                </a:ext>
              </a:extLst>
            </p:cNvPr>
            <p:cNvSpPr/>
            <p:nvPr/>
          </p:nvSpPr>
          <p:spPr>
            <a:xfrm>
              <a:off x="500931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F72D5EF-F7DE-4A70-B842-6C00515E5374}"/>
                </a:ext>
              </a:extLst>
            </p:cNvPr>
            <p:cNvSpPr/>
            <p:nvPr/>
          </p:nvSpPr>
          <p:spPr>
            <a:xfrm>
              <a:off x="3915028" y="344197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99ACAD9-A6CB-488C-9F98-4844E59A8A33}"/>
                </a:ext>
              </a:extLst>
            </p:cNvPr>
            <p:cNvSpPr/>
            <p:nvPr/>
          </p:nvSpPr>
          <p:spPr>
            <a:xfrm rot="16200000">
              <a:off x="2824463" y="2360935"/>
              <a:ext cx="2162630" cy="2162630"/>
            </a:xfrm>
            <a:custGeom>
              <a:avLst/>
              <a:gdLst>
                <a:gd name="connsiteX0" fmla="*/ 1081315 w 2162630"/>
                <a:gd name="connsiteY0" fmla="*/ 0 h 2162630"/>
                <a:gd name="connsiteX1" fmla="*/ 2162630 w 2162630"/>
                <a:gd name="connsiteY1" fmla="*/ 1081315 h 2162630"/>
                <a:gd name="connsiteX2" fmla="*/ 2161940 w 2162630"/>
                <a:gd name="connsiteY2" fmla="*/ 1094980 h 2162630"/>
                <a:gd name="connsiteX3" fmla="*/ 2065047 w 2162630"/>
                <a:gd name="connsiteY3" fmla="*/ 1099873 h 2162630"/>
                <a:gd name="connsiteX4" fmla="*/ 1099873 w 2162630"/>
                <a:gd name="connsiteY4" fmla="*/ 2065047 h 2162630"/>
                <a:gd name="connsiteX5" fmla="*/ 1094980 w 2162630"/>
                <a:gd name="connsiteY5" fmla="*/ 2161940 h 2162630"/>
                <a:gd name="connsiteX6" fmla="*/ 1081315 w 2162630"/>
                <a:gd name="connsiteY6" fmla="*/ 2162630 h 2162630"/>
                <a:gd name="connsiteX7" fmla="*/ 0 w 2162630"/>
                <a:gd name="connsiteY7" fmla="*/ 1081315 h 2162630"/>
                <a:gd name="connsiteX8" fmla="*/ 1081315 w 2162630"/>
                <a:gd name="connsiteY8" fmla="*/ 0 h 21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630" h="2162630">
                  <a:moveTo>
                    <a:pt x="1081315" y="0"/>
                  </a:moveTo>
                  <a:cubicBezTo>
                    <a:pt x="1678509" y="0"/>
                    <a:pt x="2162630" y="484121"/>
                    <a:pt x="2162630" y="1081315"/>
                  </a:cubicBezTo>
                  <a:lnTo>
                    <a:pt x="2161940" y="1094980"/>
                  </a:lnTo>
                  <a:lnTo>
                    <a:pt x="2065047" y="1099873"/>
                  </a:lnTo>
                  <a:cubicBezTo>
                    <a:pt x="1556138" y="1151555"/>
                    <a:pt x="1151555" y="1556138"/>
                    <a:pt x="1099873" y="2065047"/>
                  </a:cubicBezTo>
                  <a:lnTo>
                    <a:pt x="1094980" y="2161940"/>
                  </a:lnTo>
                  <a:lnTo>
                    <a:pt x="1081315" y="2162630"/>
                  </a:lnTo>
                  <a:cubicBezTo>
                    <a:pt x="484121" y="2162630"/>
                    <a:pt x="0" y="1678509"/>
                    <a:pt x="0" y="1081315"/>
                  </a:cubicBezTo>
                  <a:cubicBezTo>
                    <a:pt x="0" y="484121"/>
                    <a:pt x="484121" y="0"/>
                    <a:pt x="10813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F63DF7-A8D0-424E-AF5D-2C6D2E2F2315}"/>
              </a:ext>
            </a:extLst>
          </p:cNvPr>
          <p:cNvGrpSpPr/>
          <p:nvPr/>
        </p:nvGrpSpPr>
        <p:grpSpPr>
          <a:xfrm>
            <a:off x="992579" y="1895771"/>
            <a:ext cx="2756854" cy="1108678"/>
            <a:chOff x="992579" y="1895771"/>
            <a:chExt cx="2756854" cy="110867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56BCCD-F798-4489-BD0C-E85C4C29DE17}"/>
                </a:ext>
              </a:extLst>
            </p:cNvPr>
            <p:cNvSpPr txBox="1"/>
            <p:nvPr/>
          </p:nvSpPr>
          <p:spPr>
            <a:xfrm>
              <a:off x="2667085" y="1895771"/>
              <a:ext cx="954107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MVVM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99FF68-B941-4527-9AEA-048C0C36E69F}"/>
                </a:ext>
              </a:extLst>
            </p:cNvPr>
            <p:cNvSpPr/>
            <p:nvPr/>
          </p:nvSpPr>
          <p:spPr>
            <a:xfrm>
              <a:off x="992579" y="2351963"/>
              <a:ext cx="27568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端主体框架，用于解耦合开发本应用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9EF327-4AE3-45FB-AF35-B0EA45D718BD}"/>
              </a:ext>
            </a:extLst>
          </p:cNvPr>
          <p:cNvGrpSpPr/>
          <p:nvPr/>
        </p:nvGrpSpPr>
        <p:grpSpPr>
          <a:xfrm>
            <a:off x="8543455" y="1895771"/>
            <a:ext cx="2835745" cy="1108678"/>
            <a:chOff x="8543455" y="1895771"/>
            <a:chExt cx="2835745" cy="110867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E039BD-65CB-462D-A003-5BB2DFE4F05E}"/>
                </a:ext>
              </a:extLst>
            </p:cNvPr>
            <p:cNvSpPr txBox="1"/>
            <p:nvPr/>
          </p:nvSpPr>
          <p:spPr>
            <a:xfrm>
              <a:off x="8543455" y="1895771"/>
              <a:ext cx="252505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RxJava</a:t>
              </a: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和</a:t>
              </a: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EventBus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749D62-60C3-4DCC-99BB-6456304D70B6}"/>
                </a:ext>
              </a:extLst>
            </p:cNvPr>
            <p:cNvSpPr/>
            <p:nvPr/>
          </p:nvSpPr>
          <p:spPr>
            <a:xfrm>
              <a:off x="8543455" y="2351963"/>
              <a:ext cx="2835745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响应式编程，通过观察者通知异步更新视图，方便线程切换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9D2E0-E672-47FE-AA5C-8100D6E97379}"/>
              </a:ext>
            </a:extLst>
          </p:cNvPr>
          <p:cNvGrpSpPr/>
          <p:nvPr/>
        </p:nvGrpSpPr>
        <p:grpSpPr>
          <a:xfrm>
            <a:off x="992579" y="4211095"/>
            <a:ext cx="2756854" cy="800902"/>
            <a:chOff x="992579" y="4211095"/>
            <a:chExt cx="2756854" cy="80090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E8B927-C70A-4353-AF65-41C911ED799E}"/>
                </a:ext>
              </a:extLst>
            </p:cNvPr>
            <p:cNvSpPr txBox="1"/>
            <p:nvPr/>
          </p:nvSpPr>
          <p:spPr>
            <a:xfrm>
              <a:off x="2687923" y="4211095"/>
              <a:ext cx="912430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Room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BF2DCCE-2CE2-435F-B155-3D75165C2E82}"/>
                </a:ext>
              </a:extLst>
            </p:cNvPr>
            <p:cNvSpPr/>
            <p:nvPr/>
          </p:nvSpPr>
          <p:spPr>
            <a:xfrm>
              <a:off x="992579" y="4667287"/>
              <a:ext cx="2756854" cy="34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操作</a:t>
              </a:r>
              <a:r>
                <a:rPr lang="en-US" altLang="zh-CN" sz="1400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Sqllite</a:t>
              </a: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，本地持久化存储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B01A3C8-5832-49D9-A746-F33977E48829}"/>
              </a:ext>
            </a:extLst>
          </p:cNvPr>
          <p:cNvGrpSpPr/>
          <p:nvPr/>
        </p:nvGrpSpPr>
        <p:grpSpPr>
          <a:xfrm>
            <a:off x="8543455" y="4211095"/>
            <a:ext cx="2835745" cy="1668832"/>
            <a:chOff x="8543455" y="4211095"/>
            <a:chExt cx="2835745" cy="16688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8537CC-0BEB-4A41-A64E-3430662EABD0}"/>
                </a:ext>
              </a:extLst>
            </p:cNvPr>
            <p:cNvSpPr txBox="1"/>
            <p:nvPr/>
          </p:nvSpPr>
          <p:spPr>
            <a:xfrm>
              <a:off x="8543455" y="4211095"/>
              <a:ext cx="1225015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Livedata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65E3CD-EB44-4F88-9329-D7EBDC66A017}"/>
                </a:ext>
              </a:extLst>
            </p:cNvPr>
            <p:cNvSpPr/>
            <p:nvPr/>
          </p:nvSpPr>
          <p:spPr>
            <a:xfrm>
              <a:off x="8543455" y="4667287"/>
              <a:ext cx="2835745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可观察的数据存储器类，具有生命周期感知能力，</a:t>
              </a:r>
              <a:r>
                <a:rPr lang="en-US" altLang="zh-CN" sz="1400" dirty="0" err="1">
                  <a:solidFill>
                    <a:schemeClr val="tx2"/>
                  </a:solidFill>
                  <a:ea typeface="微软雅黑" panose="020B0503020204020204" pitchFamily="34" charset="-122"/>
                </a:rPr>
                <a:t>LiveData</a:t>
              </a:r>
              <a:r>
                <a:rPr lang="en-US" altLang="zh-CN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仅更新处于活跃生命周期状态的应用组件观察者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077A50-621C-445A-849B-240F0F2B0918}"/>
              </a:ext>
            </a:extLst>
          </p:cNvPr>
          <p:cNvGrpSpPr/>
          <p:nvPr/>
        </p:nvGrpSpPr>
        <p:grpSpPr>
          <a:xfrm>
            <a:off x="4554111" y="2362200"/>
            <a:ext cx="968268" cy="968268"/>
            <a:chOff x="5314982" y="2293544"/>
            <a:chExt cx="585756" cy="585756"/>
          </a:xfrm>
        </p:grpSpPr>
        <p:pic>
          <p:nvPicPr>
            <p:cNvPr id="20" name="图形 19" descr="Internet">
              <a:extLst>
                <a:ext uri="{FF2B5EF4-FFF2-40B4-BE49-F238E27FC236}">
                  <a16:creationId xmlns:a16="http://schemas.microsoft.com/office/drawing/2014/main" id="{F19E57AA-1E56-4236-93AA-84E2727C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9205" y="2377767"/>
              <a:ext cx="417310" cy="417310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1C124-04A5-4E58-9F14-267968B3036D}"/>
                </a:ext>
              </a:extLst>
            </p:cNvPr>
            <p:cNvSpPr/>
            <p:nvPr/>
          </p:nvSpPr>
          <p:spPr>
            <a:xfrm>
              <a:off x="5314982" y="229354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6D8E5D-DD92-43FC-9FF4-7DB02EACCBFD}"/>
              </a:ext>
            </a:extLst>
          </p:cNvPr>
          <p:cNvGrpSpPr/>
          <p:nvPr/>
        </p:nvGrpSpPr>
        <p:grpSpPr>
          <a:xfrm>
            <a:off x="6503395" y="2348716"/>
            <a:ext cx="968268" cy="968268"/>
            <a:chOff x="6937081" y="2865453"/>
            <a:chExt cx="585756" cy="585756"/>
          </a:xfrm>
        </p:grpSpPr>
        <p:pic>
          <p:nvPicPr>
            <p:cNvPr id="23" name="图形 22" descr="信号塔">
              <a:extLst>
                <a:ext uri="{FF2B5EF4-FFF2-40B4-BE49-F238E27FC236}">
                  <a16:creationId xmlns:a16="http://schemas.microsoft.com/office/drawing/2014/main" id="{47CAB783-1F64-415E-96B6-1875B33B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1304" y="2949676"/>
              <a:ext cx="417310" cy="417310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436BF07-6BE5-4413-B3A9-36C8EDA22B2A}"/>
                </a:ext>
              </a:extLst>
            </p:cNvPr>
            <p:cNvSpPr/>
            <p:nvPr/>
          </p:nvSpPr>
          <p:spPr>
            <a:xfrm>
              <a:off x="6937081" y="2865453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DFD724-F7C0-4473-8784-49EE579D0003}"/>
              </a:ext>
            </a:extLst>
          </p:cNvPr>
          <p:cNvGrpSpPr/>
          <p:nvPr/>
        </p:nvGrpSpPr>
        <p:grpSpPr>
          <a:xfrm>
            <a:off x="6594758" y="4125185"/>
            <a:ext cx="968268" cy="968268"/>
            <a:chOff x="6313517" y="4484607"/>
            <a:chExt cx="585756" cy="585756"/>
          </a:xfrm>
        </p:grpSpPr>
        <p:pic>
          <p:nvPicPr>
            <p:cNvPr id="26" name="图形 25" descr="投影仪">
              <a:extLst>
                <a:ext uri="{FF2B5EF4-FFF2-40B4-BE49-F238E27FC236}">
                  <a16:creationId xmlns:a16="http://schemas.microsoft.com/office/drawing/2014/main" id="{99A6501D-BE20-4FF2-9D26-D5FE60D6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73839" y="4544929"/>
              <a:ext cx="465112" cy="465112"/>
            </a:xfrm>
            <a:prstGeom prst="rect">
              <a:avLst/>
            </a:pr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D66A886-9543-4CCA-9729-79377523C035}"/>
                </a:ext>
              </a:extLst>
            </p:cNvPr>
            <p:cNvSpPr/>
            <p:nvPr/>
          </p:nvSpPr>
          <p:spPr>
            <a:xfrm>
              <a:off x="6313517" y="4484607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2D03FB-DB90-40AD-AD93-0437397DF0FC}"/>
              </a:ext>
            </a:extLst>
          </p:cNvPr>
          <p:cNvGrpSpPr/>
          <p:nvPr/>
        </p:nvGrpSpPr>
        <p:grpSpPr>
          <a:xfrm>
            <a:off x="4585181" y="4174665"/>
            <a:ext cx="968268" cy="968268"/>
            <a:chOff x="4680636" y="3870614"/>
            <a:chExt cx="585756" cy="585756"/>
          </a:xfrm>
        </p:grpSpPr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6EF1531A-7F24-42DF-8B83-FE5D6364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859" y="3954837"/>
              <a:ext cx="417310" cy="417310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3EE13D6-C28D-49C6-9AEC-DDA50C8C8D3A}"/>
                </a:ext>
              </a:extLst>
            </p:cNvPr>
            <p:cNvSpPr/>
            <p:nvPr/>
          </p:nvSpPr>
          <p:spPr>
            <a:xfrm>
              <a:off x="4680636" y="387061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26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应用架构</a:t>
            </a:r>
            <a:endParaRPr lang="en-US" altLang="zh-CN" dirty="0"/>
          </a:p>
        </p:txBody>
      </p:sp>
      <p:pic>
        <p:nvPicPr>
          <p:cNvPr id="2050" name="Picture 2" descr="https://developer.android.google.cn/topic/libraries/architecture/images/final-architec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116806"/>
            <a:ext cx="7051675" cy="52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21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本地缓存策略</a:t>
            </a:r>
            <a:endParaRPr lang="en-US" altLang="zh-CN" dirty="0"/>
          </a:p>
        </p:txBody>
      </p:sp>
      <p:pic>
        <p:nvPicPr>
          <p:cNvPr id="5122" name="Picture 2" descr="https://developer.android.google.cn/images/training/data-storage/room_architec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43000"/>
            <a:ext cx="5715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13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天空, 围栏, 草, 户外&#10;&#10;描述已自动生成">
            <a:extLst>
              <a:ext uri="{FF2B5EF4-FFF2-40B4-BE49-F238E27FC236}">
                <a16:creationId xmlns:a16="http://schemas.microsoft.com/office/drawing/2014/main" id="{13566147-94CD-415A-BCA0-E6F2AC74AA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小组分工</a:t>
            </a:r>
            <a:endParaRPr lang="en-US" altLang="zh-CN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8FA90F0-3ED8-4D11-9E68-3359AB765F34}"/>
              </a:ext>
            </a:extLst>
          </p:cNvPr>
          <p:cNvSpPr/>
          <p:nvPr/>
        </p:nvSpPr>
        <p:spPr>
          <a:xfrm rot="2700000">
            <a:off x="5484978" y="1491675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5DF290-D930-4970-ABFC-7411E56F36D9}"/>
              </a:ext>
            </a:extLst>
          </p:cNvPr>
          <p:cNvSpPr/>
          <p:nvPr/>
        </p:nvSpPr>
        <p:spPr>
          <a:xfrm rot="2700000">
            <a:off x="6921893" y="4570910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292C134-381A-46AC-96D7-6A02511AADD7}"/>
              </a:ext>
            </a:extLst>
          </p:cNvPr>
          <p:cNvSpPr/>
          <p:nvPr/>
        </p:nvSpPr>
        <p:spPr>
          <a:xfrm rot="2700000">
            <a:off x="4191000" y="4570910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B700000-D045-4E43-BBF3-403E24BC8C6F}"/>
              </a:ext>
            </a:extLst>
          </p:cNvPr>
          <p:cNvSpPr txBox="1"/>
          <p:nvPr/>
        </p:nvSpPr>
        <p:spPr>
          <a:xfrm>
            <a:off x="2599241" y="4277742"/>
            <a:ext cx="129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唐标</a:t>
            </a:r>
            <a:endParaRPr lang="zh-CN" altLang="en-US" sz="20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78D35AE-48B3-4D7D-A669-A740526DF491}"/>
              </a:ext>
            </a:extLst>
          </p:cNvPr>
          <p:cNvSpPr/>
          <p:nvPr/>
        </p:nvSpPr>
        <p:spPr>
          <a:xfrm>
            <a:off x="1181604" y="4668510"/>
            <a:ext cx="262822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数据库设计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页面设计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业务实现和部分服务器开发</a:t>
            </a:r>
            <a:endParaRPr lang="zh-CN" altLang="en-US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D9CBED-E435-4209-865B-6912C8369309}"/>
              </a:ext>
            </a:extLst>
          </p:cNvPr>
          <p:cNvSpPr txBox="1"/>
          <p:nvPr/>
        </p:nvSpPr>
        <p:spPr>
          <a:xfrm>
            <a:off x="8382172" y="4268400"/>
            <a:ext cx="16353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郑佳浩</a:t>
            </a:r>
            <a:endParaRPr lang="en-US" altLang="zh-CN" sz="2000" b="1" dirty="0" smtClean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数据库维护</a:t>
            </a:r>
            <a:endParaRPr lang="en-US" altLang="zh-CN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软件测试</a:t>
            </a:r>
            <a:endParaRPr lang="en-US" altLang="zh-CN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部分</a:t>
            </a:r>
            <a:r>
              <a:rPr lang="en-US" altLang="zh-CN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页面设计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574DC5-90F6-4AA7-B614-3351B10DBADA}"/>
              </a:ext>
            </a:extLst>
          </p:cNvPr>
          <p:cNvSpPr txBox="1"/>
          <p:nvPr/>
        </p:nvSpPr>
        <p:spPr>
          <a:xfrm>
            <a:off x="7729029" y="130298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冯钢果</a:t>
            </a:r>
            <a:endParaRPr lang="zh-CN" altLang="en-US" sz="20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FA7BDE-115F-4466-BC69-BFD98766F519}"/>
              </a:ext>
            </a:extLst>
          </p:cNvPr>
          <p:cNvSpPr/>
          <p:nvPr/>
        </p:nvSpPr>
        <p:spPr>
          <a:xfrm>
            <a:off x="7714515" y="1746642"/>
            <a:ext cx="23717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服务器和安卓端框架搭建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服务器开发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部分安卓业务实现</a:t>
            </a:r>
            <a:endParaRPr lang="zh-CN" altLang="en-US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8" name="图形 67" descr="云计算">
            <a:extLst>
              <a:ext uri="{FF2B5EF4-FFF2-40B4-BE49-F238E27FC236}">
                <a16:creationId xmlns:a16="http://schemas.microsoft.com/office/drawing/2014/main" id="{DD0A353A-CB4F-4F4C-BB12-D6E172CD9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285" y="4838668"/>
            <a:ext cx="593628" cy="593628"/>
          </a:xfrm>
          <a:prstGeom prst="rect">
            <a:avLst/>
          </a:prstGeom>
        </p:spPr>
      </p:pic>
      <p:pic>
        <p:nvPicPr>
          <p:cNvPr id="70" name="图形 69" descr="投影仪屏幕">
            <a:extLst>
              <a:ext uri="{FF2B5EF4-FFF2-40B4-BE49-F238E27FC236}">
                <a16:creationId xmlns:a16="http://schemas.microsoft.com/office/drawing/2014/main" id="{D59EB195-240F-4A10-A2D7-CA197987A5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739" y="4838668"/>
            <a:ext cx="593628" cy="593628"/>
          </a:xfrm>
          <a:prstGeom prst="rect">
            <a:avLst/>
          </a:prstGeom>
        </p:spPr>
      </p:pic>
      <p:pic>
        <p:nvPicPr>
          <p:cNvPr id="71" name="图形 70" descr="信号塔">
            <a:extLst>
              <a:ext uri="{FF2B5EF4-FFF2-40B4-BE49-F238E27FC236}">
                <a16:creationId xmlns:a16="http://schemas.microsoft.com/office/drawing/2014/main" id="{EFED898B-5F98-4C85-A603-E9CB5FE0BD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0316" y="1704344"/>
            <a:ext cx="593628" cy="5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7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缓存策略</a:t>
            </a:r>
            <a:endParaRPr lang="en-US" altLang="zh-CN" dirty="0"/>
          </a:p>
        </p:txBody>
      </p:sp>
      <p:pic>
        <p:nvPicPr>
          <p:cNvPr id="4098" name="Picture 2" descr="https://miro.medium.com/max/1400/1*dUIsWkblvSxt5nLmecOOc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863071"/>
            <a:ext cx="10231538" cy="36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640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pic>
        <p:nvPicPr>
          <p:cNvPr id="1026" name="Picture 2" descr="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8300" y="1866900"/>
            <a:ext cx="2027238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930401" y="583513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用户名、用户邮箱或手机号登录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719003" y="124408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登录、注册账号</a:t>
            </a:r>
            <a:endParaRPr lang="zh-CN" altLang="zh-CN" dirty="0"/>
          </a:p>
        </p:txBody>
      </p:sp>
      <p:pic>
        <p:nvPicPr>
          <p:cNvPr id="6" name="Picture 2" descr="signupco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0" y="1847850"/>
            <a:ext cx="2027238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signu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1050" y="1828800"/>
            <a:ext cx="2027238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7061537" y="577798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发送验证码并注册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986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03302" y="13202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识别植物</a:t>
            </a:r>
            <a:endParaRPr lang="zh-CN" altLang="zh-CN" dirty="0"/>
          </a:p>
        </p:txBody>
      </p:sp>
      <p:pic>
        <p:nvPicPr>
          <p:cNvPr id="3074" name="Picture 2" descr="相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771650"/>
            <a:ext cx="2328863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相册图片识别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771650"/>
            <a:ext cx="2328863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相册图片识别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1790700"/>
            <a:ext cx="2328863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相册图片识别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48700" y="1771650"/>
            <a:ext cx="2328863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870787" y="612088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从相册选择并识别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pic>
        <p:nvPicPr>
          <p:cNvPr id="4099" name="Picture 3" descr="拍照识别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1619250"/>
            <a:ext cx="2243138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拍照识别结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600200"/>
            <a:ext cx="2243138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58309" y="577798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拍照识别（由于拍的是电脑屏幕识别错误）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84252" y="13583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查看贴子</a:t>
            </a:r>
            <a:endParaRPr lang="zh-CN" altLang="zh-CN" dirty="0"/>
          </a:p>
        </p:txBody>
      </p:sp>
      <p:pic>
        <p:nvPicPr>
          <p:cNvPr id="5122" name="Picture 2" descr="po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700" y="1924050"/>
            <a:ext cx="2225675" cy="38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贴子详情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924050"/>
            <a:ext cx="2225675" cy="38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509953" y="59684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查看贴子及详情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22352" y="133933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艺术作品</a:t>
            </a:r>
            <a:endParaRPr lang="zh-CN" altLang="zh-CN" dirty="0"/>
          </a:p>
        </p:txBody>
      </p:sp>
      <p:pic>
        <p:nvPicPr>
          <p:cNvPr id="6146" name="Picture 2" descr="展览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513" y="1795463"/>
            <a:ext cx="2155825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 descr="展览详情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250" y="1790700"/>
            <a:ext cx="2155825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316105" y="589228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艺术——精品图片展览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22352" y="13583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模糊搜索</a:t>
            </a:r>
            <a:endParaRPr lang="zh-CN" altLang="zh-CN" dirty="0"/>
          </a:p>
        </p:txBody>
      </p:sp>
      <p:pic>
        <p:nvPicPr>
          <p:cNvPr id="7170" name="Picture 2" descr="搜索提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700" y="2000250"/>
            <a:ext cx="2130425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 descr="搜索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4050" y="1981200"/>
            <a:ext cx="2130425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818102" y="59875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模糊搜索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59336" y="1358384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软件主界面</a:t>
            </a:r>
            <a:endParaRPr lang="zh-CN" altLang="zh-CN" dirty="0"/>
          </a:p>
        </p:txBody>
      </p:sp>
      <p:pic>
        <p:nvPicPr>
          <p:cNvPr id="8194" name="Picture 2" descr="ho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1905000"/>
            <a:ext cx="21907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 descr="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4050" y="1905000"/>
            <a:ext cx="2155825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759836" y="60256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软件主界面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779502" y="137743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其他界面</a:t>
            </a:r>
            <a:endParaRPr lang="zh-CN" altLang="zh-CN" dirty="0"/>
          </a:p>
        </p:txBody>
      </p:sp>
      <p:pic>
        <p:nvPicPr>
          <p:cNvPr id="9218" name="Picture 2" descr="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2738" y="1966913"/>
            <a:ext cx="2130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abo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500" y="1962150"/>
            <a:ext cx="2095500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530120" y="600658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软件其他界面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331EE7-ACD7-49F2-BA84-B39BD7B2F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5671" y="1329063"/>
            <a:ext cx="3829050" cy="523220"/>
          </a:xfrm>
        </p:spPr>
        <p:txBody>
          <a:bodyPr/>
          <a:lstStyle/>
          <a:p>
            <a:r>
              <a:rPr lang="zh-CN" altLang="en-US" dirty="0" smtClean="0"/>
              <a:t>课题简介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69A94D3-9DDD-4E69-AAD0-61AC353DC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4C4AD5-89F8-43E1-BDD4-C0B79725F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7B8910-DB36-40BF-828B-7B9DD5BEF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369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0550" y="1397675"/>
            <a:ext cx="11125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开发</a:t>
            </a:r>
            <a:r>
              <a:rPr lang="zh-CN" altLang="en-US" sz="2400" b="1" dirty="0" smtClean="0"/>
              <a:t>中使用的设计模式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单例模式</a:t>
            </a:r>
            <a:r>
              <a:rPr lang="zh-CN" altLang="en-US" dirty="0" smtClean="0"/>
              <a:t>：网络</a:t>
            </a:r>
            <a:r>
              <a:rPr lang="en-US" altLang="zh-CN" dirty="0" smtClean="0"/>
              <a:t>Retrofit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生成等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适配器模式：加载</a:t>
            </a:r>
            <a:r>
              <a:rPr lang="en-US" altLang="zh-CN" dirty="0" err="1" smtClean="0"/>
              <a:t>RecyclerView</a:t>
            </a:r>
            <a:r>
              <a:rPr lang="zh-CN" altLang="en-US" dirty="0" smtClean="0"/>
              <a:t>数据等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工厂模式：图片加载器的生成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观察者模式</a:t>
            </a:r>
            <a:r>
              <a:rPr lang="zh-CN" altLang="en-US" dirty="0" smtClean="0"/>
              <a:t>：使用</a:t>
            </a:r>
            <a:r>
              <a:rPr lang="en-US" altLang="zh-CN" dirty="0" err="1" smtClean="0"/>
              <a:t>LiveData</a:t>
            </a:r>
            <a:r>
              <a:rPr lang="zh-CN" altLang="en-US" dirty="0" smtClean="0"/>
              <a:t>和</a:t>
            </a:r>
            <a:r>
              <a:rPr lang="en-US" altLang="zh-CN" dirty="0" err="1" smtClean="0">
                <a:solidFill>
                  <a:srgbClr val="FF0000"/>
                </a:solidFill>
              </a:rPr>
              <a:t>RxJava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策略模式：网络</a:t>
            </a:r>
            <a:r>
              <a:rPr lang="zh-CN" altLang="en-US" dirty="0" smtClean="0">
                <a:solidFill>
                  <a:srgbClr val="FF0000"/>
                </a:solidFill>
              </a:rPr>
              <a:t>请求路由分发</a:t>
            </a:r>
            <a:r>
              <a:rPr lang="zh-CN" altLang="en-US" dirty="0" smtClean="0"/>
              <a:t>，如评论时查看是否有本地用户，如果没有，根据用户名称请求</a:t>
            </a:r>
            <a:r>
              <a:rPr lang="zh-CN" altLang="en-US" dirty="0" smtClean="0"/>
              <a:t>网络；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外观模式：将</a:t>
            </a:r>
            <a:r>
              <a:rPr lang="en-US" altLang="zh-CN" dirty="0" smtClean="0"/>
              <a:t>Glide</a:t>
            </a:r>
            <a:r>
              <a:rPr lang="zh-CN" altLang="en-US" dirty="0" smtClean="0"/>
              <a:t>包装成便于使用的</a:t>
            </a:r>
            <a:r>
              <a:rPr lang="zh-CN" altLang="en-US" dirty="0" smtClean="0">
                <a:solidFill>
                  <a:srgbClr val="FF0000"/>
                </a:solidFill>
              </a:rPr>
              <a:t>图片加载</a:t>
            </a:r>
            <a:r>
              <a:rPr lang="zh-CN" altLang="en-US" dirty="0" smtClean="0">
                <a:solidFill>
                  <a:srgbClr val="FF0000"/>
                </a:solidFill>
              </a:rPr>
              <a:t>引擎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357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4849" y="2149642"/>
            <a:ext cx="101709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服务器端使用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Spring Boot</a:t>
            </a:r>
            <a:r>
              <a:rPr lang="zh-CN" altLang="en-US" sz="2000" dirty="0" smtClean="0"/>
              <a:t>，配置方便，开发过程简单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客户端使用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MVVM+Room+LiveData+RxJava</a:t>
            </a:r>
            <a:r>
              <a:rPr lang="zh-CN" altLang="en-US" sz="2000" dirty="0" smtClean="0"/>
              <a:t>，方便后期维护，使用</a:t>
            </a:r>
            <a:r>
              <a:rPr lang="en-US" altLang="zh-CN" sz="2000" dirty="0" smtClean="0"/>
              <a:t>Retrofit</a:t>
            </a:r>
            <a:r>
              <a:rPr lang="zh-CN" altLang="en-US" sz="2000" dirty="0" smtClean="0"/>
              <a:t>请求</a:t>
            </a:r>
            <a:r>
              <a:rPr lang="zh-CN" altLang="en-US" sz="2000" dirty="0" smtClean="0"/>
              <a:t>服务器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Glide</a:t>
            </a:r>
            <a:r>
              <a:rPr lang="zh-CN" altLang="en-US" sz="2000" dirty="0" smtClean="0"/>
              <a:t>加载图片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“</a:t>
            </a:r>
            <a:r>
              <a:rPr lang="en-US" altLang="zh-CN" sz="2000" dirty="0" err="1" smtClean="0"/>
              <a:t>Oneworld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的呈现效果良好，基本功能都能成功实现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 不足之处：界面设计不够美观，需要继续改进。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086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0550" y="1797784"/>
            <a:ext cx="9182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感谢开发过程中指导老师的耐心指导</a:t>
            </a: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感谢组员的共同</a:t>
            </a:r>
            <a:r>
              <a:rPr lang="zh-CN" altLang="en-US" sz="2000" dirty="0" smtClean="0"/>
              <a:t>努力</a:t>
            </a: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感谢以下组织提供的服务支持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1. </a:t>
            </a:r>
            <a:r>
              <a:rPr lang="zh-CN" altLang="en-US" sz="2000" dirty="0" smtClean="0"/>
              <a:t>百</a:t>
            </a:r>
            <a:r>
              <a:rPr lang="zh-CN" altLang="en-US" sz="2000" dirty="0" smtClean="0"/>
              <a:t>度智能云图片识别</a:t>
            </a:r>
            <a:r>
              <a:rPr lang="zh-CN" altLang="en-US" sz="2000" dirty="0" smtClean="0"/>
              <a:t>服务</a:t>
            </a:r>
            <a:endParaRPr lang="en-US" altLang="zh-CN" sz="2000" dirty="0" smtClean="0"/>
          </a:p>
          <a:p>
            <a:r>
              <a:rPr lang="zh-CN" altLang="en-US" sz="2000" dirty="0" smtClean="0"/>
              <a:t>    </a:t>
            </a:r>
            <a:r>
              <a:rPr lang="en-US" altLang="zh-CN" sz="2000" dirty="0" smtClean="0"/>
              <a:t>2. </a:t>
            </a:r>
            <a:r>
              <a:rPr lang="zh-CN" altLang="en-US" sz="2000" dirty="0" smtClean="0"/>
              <a:t>阿</a:t>
            </a:r>
            <a:r>
              <a:rPr lang="zh-CN" altLang="en-US" sz="2000" dirty="0" smtClean="0"/>
              <a:t>里云云服务器、短信和邮件服务</a:t>
            </a:r>
            <a:endParaRPr lang="en-US" altLang="zh-CN" sz="2000" dirty="0" smtClean="0"/>
          </a:p>
          <a:p>
            <a:r>
              <a:rPr lang="en-US" altLang="zh-CN" sz="2000" dirty="0" smtClean="0"/>
              <a:t>    3. MySQL </a:t>
            </a:r>
            <a:r>
              <a:rPr lang="en-US" altLang="zh-CN" sz="2000" dirty="0"/>
              <a:t>Community </a:t>
            </a:r>
            <a:r>
              <a:rPr lang="en-US" altLang="zh-CN" sz="2000" dirty="0" smtClean="0"/>
              <a:t>Server</a:t>
            </a:r>
          </a:p>
          <a:p>
            <a:r>
              <a:rPr lang="en-US" altLang="zh-CN" sz="2000" dirty="0" smtClean="0"/>
              <a:t>    4. </a:t>
            </a:r>
            <a:r>
              <a:rPr lang="en-US" altLang="zh-CN" sz="2000" dirty="0" smtClean="0"/>
              <a:t>Spring </a:t>
            </a:r>
            <a:r>
              <a:rPr lang="en-US" altLang="zh-CN" sz="2000" dirty="0" smtClean="0"/>
              <a:t>Boot</a:t>
            </a:r>
          </a:p>
          <a:p>
            <a:r>
              <a:rPr lang="zh-CN" altLang="en-US" sz="2000" dirty="0" smtClean="0"/>
              <a:t>    </a:t>
            </a:r>
            <a:r>
              <a:rPr lang="en-US" altLang="zh-CN" sz="2000" dirty="0" smtClean="0"/>
              <a:t>5. </a:t>
            </a:r>
            <a:r>
              <a:rPr lang="zh-CN" altLang="en-US" sz="2000" dirty="0" smtClean="0"/>
              <a:t>开</a:t>
            </a:r>
            <a:r>
              <a:rPr lang="zh-CN" altLang="en-US" sz="2000" dirty="0" smtClean="0"/>
              <a:t>源项目：</a:t>
            </a:r>
            <a:r>
              <a:rPr lang="en-US" altLang="zh-CN" sz="2000" dirty="0" smtClean="0"/>
              <a:t>Glide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RxJava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Retrofit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EventBus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Gson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5070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课题简介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D3049-3692-43D6-A5FA-DA23C2EE773D}"/>
              </a:ext>
            </a:extLst>
          </p:cNvPr>
          <p:cNvGrpSpPr/>
          <p:nvPr/>
        </p:nvGrpSpPr>
        <p:grpSpPr>
          <a:xfrm>
            <a:off x="1438085" y="1840017"/>
            <a:ext cx="9315831" cy="3627670"/>
            <a:chOff x="1438085" y="1840017"/>
            <a:chExt cx="9315831" cy="36276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42E17E-1833-48F9-AE28-5CBE8B73F019}"/>
                </a:ext>
              </a:extLst>
            </p:cNvPr>
            <p:cNvGrpSpPr/>
            <p:nvPr/>
          </p:nvGrpSpPr>
          <p:grpSpPr>
            <a:xfrm>
              <a:off x="4363811" y="1915884"/>
              <a:ext cx="3464378" cy="3461657"/>
              <a:chOff x="4765222" y="1828800"/>
              <a:chExt cx="3464378" cy="3461657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49D057C-660E-4020-91E8-5F8112F0B20C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0560B9B0-D4C6-4E51-A4C6-1E29D795CB73}"/>
                  </a:ext>
                </a:extLst>
              </p:cNvPr>
              <p:cNvSpPr/>
              <p:nvPr/>
            </p:nvSpPr>
            <p:spPr>
              <a:xfrm flipH="1">
                <a:off x="4765222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240F6870-1BF6-4AE0-97EB-396767091BAA}"/>
                  </a:ext>
                </a:extLst>
              </p:cNvPr>
              <p:cNvSpPr/>
              <p:nvPr/>
            </p:nvSpPr>
            <p:spPr>
              <a:xfrm flipH="1">
                <a:off x="6629400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EDAD1B27-DEA0-4AA5-9510-5244E94CFF68}"/>
                  </a:ext>
                </a:extLst>
              </p:cNvPr>
              <p:cNvSpPr/>
              <p:nvPr/>
            </p:nvSpPr>
            <p:spPr>
              <a:xfrm>
                <a:off x="4765222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E3E75-5FCB-451B-961F-2B7C1C4C0553}"/>
                </a:ext>
              </a:extLst>
            </p:cNvPr>
            <p:cNvSpPr txBox="1"/>
            <p:nvPr/>
          </p:nvSpPr>
          <p:spPr>
            <a:xfrm>
              <a:off x="2599240" y="18454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项目背景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65E541-1046-40C1-BFFE-1C691AF5F058}"/>
                </a:ext>
              </a:extLst>
            </p:cNvPr>
            <p:cNvSpPr/>
            <p:nvPr/>
          </p:nvSpPr>
          <p:spPr>
            <a:xfrm>
              <a:off x="1438085" y="2236219"/>
              <a:ext cx="23717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200" dirty="0" smtClean="0"/>
                <a:t>一款识别花卉、分享附近花卉的</a:t>
              </a:r>
              <a:r>
                <a:rPr lang="en-US" altLang="zh-CN" sz="1200" dirty="0" smtClean="0"/>
                <a:t>APP</a:t>
              </a:r>
              <a:r>
                <a:rPr lang="zh-CN" altLang="zh-CN" sz="1200" dirty="0" smtClean="0"/>
                <a:t>应用</a:t>
              </a:r>
              <a:r>
                <a:rPr lang="zh-CN" altLang="en-US" sz="1200" dirty="0" smtClean="0"/>
                <a:t>，</a:t>
              </a:r>
              <a:r>
                <a:rPr lang="zh-CN" altLang="zh-CN" sz="1200" dirty="0" smtClean="0"/>
                <a:t>一个用户可以共享优美植物图片以及优美图片作品的平台。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4074A6-4E96-4B11-A85D-75F63BB989B7}"/>
                </a:ext>
              </a:extLst>
            </p:cNvPr>
            <p:cNvSpPr txBox="1"/>
            <p:nvPr/>
          </p:nvSpPr>
          <p:spPr>
            <a:xfrm>
              <a:off x="2628269" y="376974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项目目标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CF510B9-4B9B-439F-AAE5-782442D74145}"/>
                </a:ext>
              </a:extLst>
            </p:cNvPr>
            <p:cNvSpPr/>
            <p:nvPr/>
          </p:nvSpPr>
          <p:spPr>
            <a:xfrm>
              <a:off x="1438085" y="4175025"/>
              <a:ext cx="2371744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根据</a:t>
              </a:r>
              <a:r>
                <a:rPr lang="en-US" altLang="zh-CN" sz="1200" dirty="0" smtClean="0"/>
                <a:t>用户需求分析，明确所要开发的软件应具有的功能、性能与界面，使系统分析人员及软件开发人员能清楚地了解用户的需求，并完成后续设计与开</a:t>
              </a:r>
              <a:r>
                <a:rPr lang="zh-CN" altLang="en-US" sz="1200" dirty="0" smtClean="0"/>
                <a:t>发</a:t>
              </a:r>
              <a:r>
                <a:rPr lang="en-US" altLang="zh-CN" sz="1200" dirty="0" err="1" smtClean="0"/>
                <a:t>工作</a:t>
              </a:r>
              <a:r>
                <a:rPr lang="zh-CN" altLang="en-US" sz="1200" dirty="0" smtClean="0"/>
                <a:t>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78F10-4207-44AB-826A-AD9559D4367E}"/>
                </a:ext>
              </a:extLst>
            </p:cNvPr>
            <p:cNvSpPr txBox="1"/>
            <p:nvPr/>
          </p:nvSpPr>
          <p:spPr>
            <a:xfrm>
              <a:off x="8382172" y="373137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运行环境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DF3610-4D8D-4B3B-86B9-46D7718A79FE}"/>
                </a:ext>
              </a:extLst>
            </p:cNvPr>
            <p:cNvSpPr/>
            <p:nvPr/>
          </p:nvSpPr>
          <p:spPr>
            <a:xfrm>
              <a:off x="8367658" y="4145995"/>
              <a:ext cx="237174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sq-AL" altLang="zh-CN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Jdk 1.8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Android SDK21</a:t>
              </a:r>
              <a:r>
                <a:rPr lang="zh-CN" altLang="en-US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以上</a:t>
              </a:r>
              <a:endParaRPr lang="sq-AL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AEA3E0-A0A7-4930-A909-71F3AA4E82E0}"/>
                </a:ext>
              </a:extLst>
            </p:cNvPr>
            <p:cNvSpPr txBox="1"/>
            <p:nvPr/>
          </p:nvSpPr>
          <p:spPr>
            <a:xfrm>
              <a:off x="8382172" y="18400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前期工作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A5F69F-6F10-4FCC-B8E0-646A61EB4EF3}"/>
                </a:ext>
              </a:extLst>
            </p:cNvPr>
            <p:cNvSpPr/>
            <p:nvPr/>
          </p:nvSpPr>
          <p:spPr>
            <a:xfrm>
              <a:off x="8382172" y="2240127"/>
              <a:ext cx="23717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编写需求文档前，首先在网上查找类似软件，了解软件的大体结构，在此基础上总结出有特色的思路。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形 26" descr="云计算">
              <a:extLst>
                <a:ext uri="{FF2B5EF4-FFF2-40B4-BE49-F238E27FC236}">
                  <a16:creationId xmlns:a16="http://schemas.microsoft.com/office/drawing/2014/main" id="{3918DE23-9CB8-4F40-9D32-CBDA6119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31709" y="4227155"/>
              <a:ext cx="737140" cy="737140"/>
            </a:xfrm>
            <a:prstGeom prst="rect">
              <a:avLst/>
            </a:prstGeom>
          </p:spPr>
        </p:pic>
        <p:pic>
          <p:nvPicPr>
            <p:cNvPr id="28" name="图形 27" descr="Internet">
              <a:extLst>
                <a:ext uri="{FF2B5EF4-FFF2-40B4-BE49-F238E27FC236}">
                  <a16:creationId xmlns:a16="http://schemas.microsoft.com/office/drawing/2014/main" id="{92DAA2E4-0EAB-40D1-B05C-F484044A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1809" y="2390381"/>
              <a:ext cx="737140" cy="737140"/>
            </a:xfrm>
            <a:prstGeom prst="rect">
              <a:avLst/>
            </a:prstGeom>
          </p:spPr>
        </p:pic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7A3DECBB-D068-499A-B63B-5E86C39A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1809" y="4223813"/>
              <a:ext cx="737140" cy="737140"/>
            </a:xfrm>
            <a:prstGeom prst="rect">
              <a:avLst/>
            </a:prstGeom>
          </p:spPr>
        </p:pic>
        <p:pic>
          <p:nvPicPr>
            <p:cNvPr id="30" name="图形 29" descr="信号塔">
              <a:extLst>
                <a:ext uri="{FF2B5EF4-FFF2-40B4-BE49-F238E27FC236}">
                  <a16:creationId xmlns:a16="http://schemas.microsoft.com/office/drawing/2014/main" id="{37A5801B-686E-4BED-AB1B-1A93E5B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1709" y="2390381"/>
              <a:ext cx="737140" cy="737140"/>
            </a:xfrm>
            <a:prstGeom prst="rect">
              <a:avLst/>
            </a:prstGeom>
          </p:spPr>
        </p:pic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441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2343" y="3283006"/>
            <a:ext cx="3334657" cy="1323439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pic>
        <p:nvPicPr>
          <p:cNvPr id="46" name="图片占位符 45" descr="图片包含 室内, 人员, 墙壁, 天花板&#10;&#10;描述已自动生成">
            <a:extLst>
              <a:ext uri="{FF2B5EF4-FFF2-40B4-BE49-F238E27FC236}">
                <a16:creationId xmlns:a16="http://schemas.microsoft.com/office/drawing/2014/main" id="{48B55611-D365-419E-B3BE-08E69CEFB1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48" name="图片占位符 47" descr="图片包含 笔记本电脑, 人员, 计算机, 餐桌&#10;&#10;描述已自动生成">
            <a:extLst>
              <a:ext uri="{FF2B5EF4-FFF2-40B4-BE49-F238E27FC236}">
                <a16:creationId xmlns:a16="http://schemas.microsoft.com/office/drawing/2014/main" id="{82081DAF-6123-4EB8-B742-17BEA62ED9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0" name="图片占位符 49" descr="图片包含 人员, 室内, 墙壁, 笔记本电脑&#10;&#10;描述已自动生成">
            <a:extLst>
              <a:ext uri="{FF2B5EF4-FFF2-40B4-BE49-F238E27FC236}">
                <a16:creationId xmlns:a16="http://schemas.microsoft.com/office/drawing/2014/main" id="{A501CA67-CCFB-4E02-9BAB-8535920CD4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2" name="图片占位符 51" descr="图片包含 餐桌, 人员, 室内, 计算机&#10;&#10;描述已自动生成">
            <a:extLst>
              <a:ext uri="{FF2B5EF4-FFF2-40B4-BE49-F238E27FC236}">
                <a16:creationId xmlns:a16="http://schemas.microsoft.com/office/drawing/2014/main" id="{BCEE7779-35C0-447B-A992-026A4D21B6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C46B2076-725A-40A3-AB75-AD37C2F89F07}"/>
              </a:ext>
            </a:extLst>
          </p:cNvPr>
          <p:cNvGrpSpPr/>
          <p:nvPr/>
        </p:nvGrpSpPr>
        <p:grpSpPr>
          <a:xfrm>
            <a:off x="686477" y="4115470"/>
            <a:ext cx="2247224" cy="1227016"/>
            <a:chOff x="1188700" y="3228945"/>
            <a:chExt cx="1944481" cy="122701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6F6DAB-3BDA-43B5-8B4F-101B0B039CB9}"/>
                </a:ext>
              </a:extLst>
            </p:cNvPr>
            <p:cNvSpPr/>
            <p:nvPr/>
          </p:nvSpPr>
          <p:spPr>
            <a:xfrm>
              <a:off x="1188700" y="3667155"/>
              <a:ext cx="1944481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对要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en-US" altLang="zh-CN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Oneworld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系统所要解决的问题及其应有的功能进行详尽的分析。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06FA7BA-1537-405A-80B0-BEA5B9463F67}"/>
                </a:ext>
              </a:extLst>
            </p:cNvPr>
            <p:cNvSpPr txBox="1"/>
            <p:nvPr/>
          </p:nvSpPr>
          <p:spPr>
            <a:xfrm>
              <a:off x="1577636" y="3228945"/>
              <a:ext cx="1047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需求分析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1">
            <a:extLst>
              <a:ext uri="{FF2B5EF4-FFF2-40B4-BE49-F238E27FC236}">
                <a16:creationId xmlns:a16="http://schemas.microsoft.com/office/drawing/2014/main" id="{8185EA7A-5F98-467B-BF1F-DE3F51C2BE92}"/>
              </a:ext>
            </a:extLst>
          </p:cNvPr>
          <p:cNvGrpSpPr/>
          <p:nvPr/>
        </p:nvGrpSpPr>
        <p:grpSpPr>
          <a:xfrm>
            <a:off x="3553048" y="4115470"/>
            <a:ext cx="2247224" cy="1010674"/>
            <a:chOff x="1188700" y="3228945"/>
            <a:chExt cx="1944481" cy="101067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134AE05-2729-412B-A969-F96233385E26}"/>
                </a:ext>
              </a:extLst>
            </p:cNvPr>
            <p:cNvSpPr/>
            <p:nvPr/>
          </p:nvSpPr>
          <p:spPr>
            <a:xfrm>
              <a:off x="1188700" y="3667155"/>
              <a:ext cx="1944481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建立目标系统即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en-US" altLang="zh-CN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Oneworld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的逻辑模型。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0C3A3C7-785A-4802-B117-237E0B0397BC}"/>
                </a:ext>
              </a:extLst>
            </p:cNvPr>
            <p:cNvSpPr txBox="1"/>
            <p:nvPr/>
          </p:nvSpPr>
          <p:spPr>
            <a:xfrm>
              <a:off x="1577637" y="3228945"/>
              <a:ext cx="10474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概要设计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27">
            <a:extLst>
              <a:ext uri="{FF2B5EF4-FFF2-40B4-BE49-F238E27FC236}">
                <a16:creationId xmlns:a16="http://schemas.microsoft.com/office/drawing/2014/main" id="{3B25D149-01F7-411A-AB4F-5BC8F8131F62}"/>
              </a:ext>
            </a:extLst>
          </p:cNvPr>
          <p:cNvGrpSpPr/>
          <p:nvPr/>
        </p:nvGrpSpPr>
        <p:grpSpPr>
          <a:xfrm>
            <a:off x="6419619" y="4115470"/>
            <a:ext cx="2247224" cy="986950"/>
            <a:chOff x="1188700" y="3228945"/>
            <a:chExt cx="1944481" cy="9869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1D4A45C-7F75-421F-8CD9-E4642256187E}"/>
                </a:ext>
              </a:extLst>
            </p:cNvPr>
            <p:cNvSpPr/>
            <p:nvPr/>
          </p:nvSpPr>
          <p:spPr>
            <a:xfrm>
              <a:off x="1188700" y="3667155"/>
              <a:ext cx="1944481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细化模块的实现，设计实现函数，建立模块之间的联系。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4AB70FD-0F6C-4C4D-AC35-685DBCD7D456}"/>
                </a:ext>
              </a:extLst>
            </p:cNvPr>
            <p:cNvSpPr txBox="1"/>
            <p:nvPr/>
          </p:nvSpPr>
          <p:spPr>
            <a:xfrm>
              <a:off x="1577637" y="3228945"/>
              <a:ext cx="10474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详细设计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34">
            <a:extLst>
              <a:ext uri="{FF2B5EF4-FFF2-40B4-BE49-F238E27FC236}">
                <a16:creationId xmlns:a16="http://schemas.microsoft.com/office/drawing/2014/main" id="{D45FD8BA-A113-4E9A-8A3D-695A2BA25E49}"/>
              </a:ext>
            </a:extLst>
          </p:cNvPr>
          <p:cNvGrpSpPr/>
          <p:nvPr/>
        </p:nvGrpSpPr>
        <p:grpSpPr>
          <a:xfrm>
            <a:off x="9286190" y="4115470"/>
            <a:ext cx="2247224" cy="986950"/>
            <a:chOff x="1188700" y="3228945"/>
            <a:chExt cx="1944481" cy="9869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78563F-A6DE-430E-BD3E-E90B23CC7D11}"/>
                </a:ext>
              </a:extLst>
            </p:cNvPr>
            <p:cNvSpPr/>
            <p:nvPr/>
          </p:nvSpPr>
          <p:spPr>
            <a:xfrm>
              <a:off x="1188700" y="3667155"/>
              <a:ext cx="1944481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描述系统中数据的结构化及其表现形式。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412385C-6BC6-4C9E-A6D1-AF0B6AF575ED}"/>
                </a:ext>
              </a:extLst>
            </p:cNvPr>
            <p:cNvSpPr txBox="1"/>
            <p:nvPr/>
          </p:nvSpPr>
          <p:spPr>
            <a:xfrm>
              <a:off x="1466673" y="3228945"/>
              <a:ext cx="12694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数据库模型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036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CCE51F-8BF2-4FAE-BD1D-BF0EF9284548}"/>
              </a:ext>
            </a:extLst>
          </p:cNvPr>
          <p:cNvSpPr txBox="1"/>
          <p:nvPr/>
        </p:nvSpPr>
        <p:spPr>
          <a:xfrm>
            <a:off x="1385470" y="2549408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30%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50%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083" y="986972"/>
            <a:ext cx="6362291" cy="483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339772" y="61105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err="1" smtClean="0"/>
              <a:t>Oneworld</a:t>
            </a:r>
            <a:r>
              <a:rPr lang="zh-CN" altLang="en-US" dirty="0" smtClean="0"/>
              <a:t>”用例图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CCE51F-8BF2-4FAE-BD1D-BF0EF9284548}"/>
              </a:ext>
            </a:extLst>
          </p:cNvPr>
          <p:cNvSpPr txBox="1"/>
          <p:nvPr/>
        </p:nvSpPr>
        <p:spPr>
          <a:xfrm>
            <a:off x="1385470" y="2549408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30%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50%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2050" name="图片 3" descr="Diagram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286" y="1015999"/>
            <a:ext cx="7750628" cy="50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93028" y="624114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err="1" smtClean="0"/>
              <a:t>Oneworld</a:t>
            </a:r>
            <a:r>
              <a:rPr lang="zh-CN" altLang="en-US" dirty="0" smtClean="0"/>
              <a:t>”数据库设计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956</Words>
  <Application>Microsoft Office PowerPoint</Application>
  <PresentationFormat>宽屏</PresentationFormat>
  <Paragraphs>193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宋体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Jarvis</cp:lastModifiedBy>
  <cp:revision>161</cp:revision>
  <dcterms:created xsi:type="dcterms:W3CDTF">2019-07-26T03:20:08Z</dcterms:created>
  <dcterms:modified xsi:type="dcterms:W3CDTF">2020-01-10T00:39:49Z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